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0" r:id="rId2"/>
    <p:sldId id="272" r:id="rId3"/>
    <p:sldId id="273" r:id="rId4"/>
    <p:sldId id="274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76" r:id="rId22"/>
    <p:sldId id="277" r:id="rId23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9"/>
  </p:normalViewPr>
  <p:slideViewPr>
    <p:cSldViewPr>
      <p:cViewPr varScale="1">
        <p:scale>
          <a:sx n="113" d="100"/>
          <a:sy n="113" d="100"/>
        </p:scale>
        <p:origin x="15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6CF1F-008A-DE49-AF2B-18EE7C40927F}" type="datetimeFigureOut">
              <a:rPr lang="es-ES_tradnl" smtClean="0"/>
              <a:pPr/>
              <a:t>16/02/2024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36929-5310-A948-9297-4626DAEC578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0930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Que es un algorisme? Posarem un exemple (aquí un exemple d’algorisme simple).</a:t>
            </a:r>
            <a:endParaRPr lang="ca-E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Per tant, com veieu, si volem que una màquina sigui capaç de prendre decisions intel·ligents necessitarem programar-la mitjançant algorismes, es a dir, acaba sent un humà qui li introdueix el codi que vol que la màquina executi per fer-la intel·ligent.</a:t>
            </a:r>
          </a:p>
          <a:p>
            <a:r>
              <a:rPr lang="ca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</a:t>
            </a: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Això es viable per a decisions basades en un conjunt més o menys petit de variables i on les condicions per avançar dins l’algorisme (o camins a seguir dins el mecanisme de presa de decisions) son conegudes i limitades, però és totalment inviable quan el nombre de variables es molt gran i les condicions per avançar dins l’algorisme son complexes o fins hi tot desconegudes, ja que dins el codi hauríem de contemplar tots els possibles escenaris d’interacció entre variables i que fer en cada cas.</a:t>
            </a:r>
          </a:p>
          <a:p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Posarem un exemple (aquí un exemple d’algorisme complex).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D’aquesta limitació neixen els algorismes d’aprenentatge automàtic.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En un algorisme d’aprenentatge automàtic es la pròpia màquina qui genera l’algorisme, i ho fa buscant patrons dins un conjunt de dades que l’humà li subministra. Per tant, aprèn mitjançant exemples. Explicar en aquest cas com ho faria una màquina.</a:t>
            </a:r>
          </a:p>
          <a:p>
            <a:pPr>
              <a:spcAft>
                <a:spcPts val="0"/>
              </a:spcAft>
            </a:pPr>
            <a:r>
              <a:rPr lang="ca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Possible moment per comparar com aprèn un humà?</a:t>
            </a:r>
          </a:p>
          <a:p>
            <a:r>
              <a:rPr lang="ca-ES" baseline="0" noProof="0" dirty="0">
                <a:latin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ca-ES" baseline="0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A365E-4C8C-8E42-88AF-D1F1E11DB309}" type="slidenum">
              <a:rPr lang="es-ES_tradnl" smtClean="0"/>
              <a:pPr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461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76849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887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7291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9246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0662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5369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0010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8179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1633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2979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0669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59E77-B09E-4F8D-91BD-C88E905B5A11}" type="datetimeFigureOut">
              <a:rPr lang="ca-ES" smtClean="0"/>
              <a:pPr/>
              <a:t>16/2/2024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3EA43-7FCC-44F1-8730-40CBAFC38D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1034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josep.gomez@urv.ca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.jpeg"/><Relationship Id="rId4" Type="http://schemas.openxmlformats.org/officeDocument/2006/relationships/image" Target="../media/image15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5.png"/><Relationship Id="rId10" Type="http://schemas.openxmlformats.org/officeDocument/2006/relationships/image" Target="../media/image14.jpe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10" Type="http://schemas.openxmlformats.org/officeDocument/2006/relationships/image" Target="../media/image14.jpe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4.jpe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3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4.jpe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13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13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jpeg"/><Relationship Id="rId3" Type="http://schemas.openxmlformats.org/officeDocument/2006/relationships/image" Target="../media/image21.png"/><Relationship Id="rId7" Type="http://schemas.openxmlformats.org/officeDocument/2006/relationships/image" Target="../media/image13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24.png"/><Relationship Id="rId18" Type="http://schemas.openxmlformats.org/officeDocument/2006/relationships/image" Target="../media/image28.jpeg"/><Relationship Id="rId3" Type="http://schemas.openxmlformats.org/officeDocument/2006/relationships/image" Target="../media/image25.png"/><Relationship Id="rId7" Type="http://schemas.openxmlformats.org/officeDocument/2006/relationships/image" Target="../media/image16.png"/><Relationship Id="rId12" Type="http://schemas.openxmlformats.org/officeDocument/2006/relationships/image" Target="../media/image23.pn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Relationship Id="rId1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23528" y="620688"/>
            <a:ext cx="8470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32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3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aplicada a </a:t>
            </a:r>
            <a:r>
              <a:rPr lang="es-ES" sz="32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l’epigenètica</a:t>
            </a:r>
            <a:r>
              <a:rPr lang="es-ES" sz="3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nutricional</a:t>
            </a:r>
            <a:endParaRPr lang="ca-ES" sz="3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6300192" y="5661248"/>
            <a:ext cx="24250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Josep Gómez, PhD</a:t>
            </a:r>
          </a:p>
          <a:p>
            <a:pPr algn="r"/>
            <a:r>
              <a:rPr lang="ca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josep.gomez@urv.cat</a:t>
            </a:r>
            <a:endParaRPr lang="ca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ca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616345225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E81AF5-B106-DB43-BB33-4E6CCCCE62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9" y="1333587"/>
            <a:ext cx="8468036" cy="41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5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6438" y="371197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pic>
        <p:nvPicPr>
          <p:cNvPr id="43" name="42 Imagen" descr="flech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 flipH="1">
            <a:off x="762586" y="3711972"/>
            <a:ext cx="667124" cy="667124"/>
          </a:xfrm>
          <a:prstGeom prst="rect">
            <a:avLst/>
          </a:prstGeom>
        </p:spPr>
      </p:pic>
      <p:sp>
        <p:nvSpPr>
          <p:cNvPr id="17" name="16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pic>
        <p:nvPicPr>
          <p:cNvPr id="22" name="21 Imagen" descr="flech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 flipH="1">
            <a:off x="762586" y="3711972"/>
            <a:ext cx="667124" cy="667124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6438" y="371197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728" y="4368935"/>
            <a:ext cx="559758" cy="792000"/>
          </a:xfrm>
          <a:prstGeom prst="rect">
            <a:avLst/>
          </a:prstGeom>
        </p:spPr>
      </p:pic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sp>
        <p:nvSpPr>
          <p:cNvPr id="17" name="16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4716" y="237085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pic>
        <p:nvPicPr>
          <p:cNvPr id="22" name="21 Imagen" descr="flech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 flipH="1">
            <a:off x="762586" y="3711972"/>
            <a:ext cx="667124" cy="667124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438" y="371197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728" y="4368935"/>
            <a:ext cx="559758" cy="792000"/>
          </a:xfrm>
          <a:prstGeom prst="rect">
            <a:avLst/>
          </a:prstGeom>
        </p:spPr>
      </p:pic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pic>
        <p:nvPicPr>
          <p:cNvPr id="43" name="42 Imagen" descr="flecha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800000" flipH="1">
            <a:off x="2351146" y="2293625"/>
            <a:ext cx="566777" cy="56677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9" name="18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4716" y="237085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pic>
        <p:nvPicPr>
          <p:cNvPr id="15" name="14 Imagen" descr="flech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 flipH="1">
            <a:off x="2351146" y="2293625"/>
            <a:ext cx="566777" cy="56677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sp>
        <p:nvSpPr>
          <p:cNvPr id="17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2708754" y="2783244"/>
            <a:ext cx="1344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conviden?</a:t>
            </a:r>
          </a:p>
        </p:txBody>
      </p:sp>
      <p:pic>
        <p:nvPicPr>
          <p:cNvPr id="22" name="21 Imagen" descr="flech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 flipH="1">
            <a:off x="762586" y="3711972"/>
            <a:ext cx="667124" cy="667124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438" y="371197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728" y="4368935"/>
            <a:ext cx="559758" cy="792000"/>
          </a:xfrm>
          <a:prstGeom prst="rect">
            <a:avLst/>
          </a:prstGeom>
        </p:spPr>
      </p:pic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sp>
        <p:nvSpPr>
          <p:cNvPr id="20" name="19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4716" y="237085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683" y="3081456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pic>
        <p:nvPicPr>
          <p:cNvPr id="15" name="14 Imagen" descr="flech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 flipH="1">
            <a:off x="2351146" y="2293625"/>
            <a:ext cx="566777" cy="56677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sp>
        <p:nvSpPr>
          <p:cNvPr id="17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2708754" y="2783244"/>
            <a:ext cx="1344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conviden?</a:t>
            </a:r>
          </a:p>
        </p:txBody>
      </p:sp>
      <p:pic>
        <p:nvPicPr>
          <p:cNvPr id="18" name="17 Imagen" descr="flech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 flipH="1">
            <a:off x="2584361" y="3044848"/>
            <a:ext cx="667124" cy="667124"/>
          </a:xfrm>
          <a:prstGeom prst="rect">
            <a:avLst/>
          </a:prstGeom>
        </p:spPr>
      </p:pic>
      <p:pic>
        <p:nvPicPr>
          <p:cNvPr id="22" name="21 Imagen" descr="flech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 flipH="1">
            <a:off x="762586" y="3711972"/>
            <a:ext cx="667124" cy="667124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438" y="371197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728" y="4368935"/>
            <a:ext cx="559758" cy="792000"/>
          </a:xfrm>
          <a:prstGeom prst="rect">
            <a:avLst/>
          </a:prstGeom>
        </p:spPr>
      </p:pic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sp>
        <p:nvSpPr>
          <p:cNvPr id="25" name="24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20 Imagen" descr="flech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 flipH="1">
            <a:off x="3260099" y="3081454"/>
            <a:ext cx="990517" cy="9905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4716" y="237085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1683" y="3081456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pic>
        <p:nvPicPr>
          <p:cNvPr id="15" name="14 Imagen" descr="flech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 flipH="1">
            <a:off x="2351146" y="2293625"/>
            <a:ext cx="566777" cy="56677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sp>
        <p:nvSpPr>
          <p:cNvPr id="17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2708754" y="2783244"/>
            <a:ext cx="1344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conviden?</a:t>
            </a:r>
          </a:p>
        </p:txBody>
      </p:sp>
      <p:pic>
        <p:nvPicPr>
          <p:cNvPr id="18" name="17 Imagen" descr="flech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 flipH="1">
            <a:off x="2584361" y="3044848"/>
            <a:ext cx="667124" cy="667124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3350" y="3097723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21 Imagen" descr="flech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 flipH="1">
            <a:off x="762586" y="3711972"/>
            <a:ext cx="667124" cy="667124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438" y="371197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6728" y="4368935"/>
            <a:ext cx="559758" cy="792000"/>
          </a:xfrm>
          <a:prstGeom prst="rect">
            <a:avLst/>
          </a:prstGeom>
        </p:spPr>
      </p:pic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sp>
        <p:nvSpPr>
          <p:cNvPr id="25" name="24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20 Imagen" descr="flech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 flipH="1">
            <a:off x="3260099" y="3081454"/>
            <a:ext cx="990517" cy="9905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4716" y="237085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1683" y="3081456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pic>
        <p:nvPicPr>
          <p:cNvPr id="15" name="14 Imagen" descr="flech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 flipH="1">
            <a:off x="2351146" y="2293625"/>
            <a:ext cx="566777" cy="56677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sp>
        <p:nvSpPr>
          <p:cNvPr id="17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2708754" y="2783244"/>
            <a:ext cx="1344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conviden?</a:t>
            </a:r>
          </a:p>
        </p:txBody>
      </p:sp>
      <p:pic>
        <p:nvPicPr>
          <p:cNvPr id="18" name="17 Imagen" descr="flech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 flipH="1">
            <a:off x="2584361" y="3044848"/>
            <a:ext cx="667124" cy="667124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3350" y="3097723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21 Imagen" descr="flech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 flipH="1">
            <a:off x="762586" y="3711972"/>
            <a:ext cx="667124" cy="667124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438" y="371197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6728" y="4368935"/>
            <a:ext cx="559758" cy="792000"/>
          </a:xfrm>
          <a:prstGeom prst="rect">
            <a:avLst/>
          </a:prstGeom>
        </p:spPr>
      </p:pic>
      <p:pic>
        <p:nvPicPr>
          <p:cNvPr id="32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40510" y="3950052"/>
            <a:ext cx="559760" cy="792000"/>
          </a:xfrm>
          <a:prstGeom prst="rect">
            <a:avLst/>
          </a:prstGeom>
        </p:spPr>
      </p:pic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E524015-E049-9A45-ABD6-824B318CDC8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8084" y="4036880"/>
            <a:ext cx="689788" cy="689788"/>
          </a:xfrm>
          <a:prstGeom prst="rect">
            <a:avLst/>
          </a:prstGeom>
        </p:spPr>
      </p:pic>
      <p:sp>
        <p:nvSpPr>
          <p:cNvPr id="28" name="27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20 Imagen" descr="flech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 flipH="1">
            <a:off x="3260099" y="3081454"/>
            <a:ext cx="990517" cy="9905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4716" y="237085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1683" y="3081456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pic>
        <p:nvPicPr>
          <p:cNvPr id="15" name="14 Imagen" descr="flech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 flipH="1">
            <a:off x="2351146" y="2293625"/>
            <a:ext cx="566777" cy="56677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sp>
        <p:nvSpPr>
          <p:cNvPr id="17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2708754" y="2783244"/>
            <a:ext cx="1344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conviden?</a:t>
            </a:r>
          </a:p>
        </p:txBody>
      </p:sp>
      <p:pic>
        <p:nvPicPr>
          <p:cNvPr id="18" name="17 Imagen" descr="flech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 flipH="1">
            <a:off x="2584361" y="3044848"/>
            <a:ext cx="667124" cy="667124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3350" y="3097723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21 Imagen" descr="flech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 flipH="1">
            <a:off x="762586" y="3711972"/>
            <a:ext cx="667124" cy="667124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438" y="371197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6728" y="4368935"/>
            <a:ext cx="559758" cy="792000"/>
          </a:xfrm>
          <a:prstGeom prst="rect">
            <a:avLst/>
          </a:prstGeom>
        </p:spPr>
      </p:pic>
      <p:pic>
        <p:nvPicPr>
          <p:cNvPr id="25" name="24 Imagen" descr="flech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0800000" flipH="1">
            <a:off x="1365139" y="3748579"/>
            <a:ext cx="630516" cy="63051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50846" y="371197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40510" y="3950052"/>
            <a:ext cx="559760" cy="792000"/>
          </a:xfrm>
          <a:prstGeom prst="rect">
            <a:avLst/>
          </a:prstGeom>
        </p:spPr>
      </p:pic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E524015-E049-9A45-ABD6-824B318CDC8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8084" y="4036880"/>
            <a:ext cx="689788" cy="689788"/>
          </a:xfrm>
          <a:prstGeom prst="rect">
            <a:avLst/>
          </a:prstGeom>
        </p:spPr>
      </p:pic>
      <p:sp>
        <p:nvSpPr>
          <p:cNvPr id="28" name="27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20 Imagen" descr="flech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 flipH="1">
            <a:off x="3260099" y="3081454"/>
            <a:ext cx="990517" cy="9905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4716" y="237085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1683" y="3081456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pic>
        <p:nvPicPr>
          <p:cNvPr id="15" name="14 Imagen" descr="flech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 flipH="1">
            <a:off x="2351146" y="2293625"/>
            <a:ext cx="566777" cy="56677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sp>
        <p:nvSpPr>
          <p:cNvPr id="17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2708754" y="2783244"/>
            <a:ext cx="1344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conviden?</a:t>
            </a:r>
          </a:p>
        </p:txBody>
      </p:sp>
      <p:pic>
        <p:nvPicPr>
          <p:cNvPr id="18" name="17 Imagen" descr="flech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 flipH="1">
            <a:off x="2584361" y="3044848"/>
            <a:ext cx="667124" cy="667124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3350" y="3097723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21 Imagen" descr="flech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 flipH="1">
            <a:off x="762586" y="3711972"/>
            <a:ext cx="667124" cy="667124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438" y="371197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6728" y="4368935"/>
            <a:ext cx="559758" cy="792000"/>
          </a:xfrm>
          <a:prstGeom prst="rect">
            <a:avLst/>
          </a:prstGeom>
        </p:spPr>
      </p:pic>
      <p:pic>
        <p:nvPicPr>
          <p:cNvPr id="25" name="24 Imagen" descr="flech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0800000" flipH="1">
            <a:off x="1365139" y="3748579"/>
            <a:ext cx="630516" cy="63051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50846" y="371197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2225046" y="3818396"/>
            <a:ext cx="12776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persona que m’agrada m’insisteix que em quedi?</a:t>
            </a:r>
          </a:p>
        </p:txBody>
      </p:sp>
      <p:pic>
        <p:nvPicPr>
          <p:cNvPr id="32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40510" y="3950052"/>
            <a:ext cx="559760" cy="792000"/>
          </a:xfrm>
          <a:prstGeom prst="rect">
            <a:avLst/>
          </a:prstGeom>
        </p:spPr>
      </p:pic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E524015-E049-9A45-ABD6-824B318CDC8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8084" y="4036880"/>
            <a:ext cx="689788" cy="689788"/>
          </a:xfrm>
          <a:prstGeom prst="rect">
            <a:avLst/>
          </a:prstGeom>
        </p:spPr>
      </p:pic>
      <p:sp>
        <p:nvSpPr>
          <p:cNvPr id="29" name="28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20 Imagen" descr="flech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 flipH="1">
            <a:off x="3260099" y="3081454"/>
            <a:ext cx="990517" cy="9905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4716" y="237085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1683" y="3081456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pic>
        <p:nvPicPr>
          <p:cNvPr id="15" name="14 Imagen" descr="flech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 flipH="1">
            <a:off x="2351146" y="2293625"/>
            <a:ext cx="566777" cy="56677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sp>
        <p:nvSpPr>
          <p:cNvPr id="17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2708754" y="2783244"/>
            <a:ext cx="1344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conviden?</a:t>
            </a:r>
          </a:p>
        </p:txBody>
      </p:sp>
      <p:pic>
        <p:nvPicPr>
          <p:cNvPr id="18" name="17 Imagen" descr="flech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 flipH="1">
            <a:off x="2584361" y="3044848"/>
            <a:ext cx="667124" cy="667124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3350" y="3097723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21 Imagen" descr="flech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 flipH="1">
            <a:off x="762586" y="3711972"/>
            <a:ext cx="667124" cy="667124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438" y="371197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6728" y="4368935"/>
            <a:ext cx="559758" cy="792000"/>
          </a:xfrm>
          <a:prstGeom prst="rect">
            <a:avLst/>
          </a:prstGeom>
        </p:spPr>
      </p:pic>
      <p:pic>
        <p:nvPicPr>
          <p:cNvPr id="25" name="24 Imagen" descr="flech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0800000" flipH="1">
            <a:off x="1365139" y="3748579"/>
            <a:ext cx="630516" cy="63051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50846" y="371197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2225046" y="3818396"/>
            <a:ext cx="12776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persona que m’agrada m’insisteix que em quedi?</a:t>
            </a:r>
          </a:p>
        </p:txBody>
      </p:sp>
      <p:pic>
        <p:nvPicPr>
          <p:cNvPr id="28" name="27 Imagen" descr="flecha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2633706" flipH="1">
            <a:off x="1254077" y="4501776"/>
            <a:ext cx="903924" cy="903924"/>
          </a:xfrm>
          <a:prstGeom prst="rect">
            <a:avLst/>
          </a:prstGeom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58438" y="4516800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29 Imagen" descr="flech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6341726" flipH="1">
            <a:off x="3450658" y="4697026"/>
            <a:ext cx="630516" cy="63051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8068" y="4516800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40510" y="3950052"/>
            <a:ext cx="559760" cy="792000"/>
          </a:xfrm>
          <a:prstGeom prst="rect">
            <a:avLst/>
          </a:prstGeom>
        </p:spPr>
      </p:pic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E524015-E049-9A45-ABD6-824B318CDC85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8084" y="4036880"/>
            <a:ext cx="689788" cy="689788"/>
          </a:xfrm>
          <a:prstGeom prst="rect">
            <a:avLst/>
          </a:prstGeom>
        </p:spPr>
      </p:pic>
      <p:sp>
        <p:nvSpPr>
          <p:cNvPr id="34" name="33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CuadroTexto">
            <a:extLst>
              <a:ext uri="{FF2B5EF4-FFF2-40B4-BE49-F238E27FC236}">
                <a16:creationId xmlns:a16="http://schemas.microsoft.com/office/drawing/2014/main" id="{94ACF4A7-B050-AA4A-A278-A29235F13477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è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l’epigenètica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Començem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recordant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 la genética…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275144-041A-8742-849E-E90C29496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5571216" cy="46805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9600D80-BDED-B846-BCF7-41AF1755E57A}"/>
              </a:ext>
            </a:extLst>
          </p:cNvPr>
          <p:cNvSpPr txBox="1"/>
          <p:nvPr/>
        </p:nvSpPr>
        <p:spPr>
          <a:xfrm>
            <a:off x="4139952" y="5661248"/>
            <a:ext cx="18988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C514EA3-8E81-0B45-950C-C7B15F9F9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44" y="1412776"/>
            <a:ext cx="2608556" cy="20882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5B1D4F-C7FB-C64E-9809-64BFCAE2B2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822430"/>
            <a:ext cx="1638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5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4154" y="1207843"/>
            <a:ext cx="34385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20 Imagen" descr="flech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 flipH="1">
            <a:off x="3260099" y="3081454"/>
            <a:ext cx="990517" cy="9905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4716" y="237085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683" y="3081456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pic>
        <p:nvPicPr>
          <p:cNvPr id="15" name="14 Imagen" descr="flech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 flipH="1">
            <a:off x="2351146" y="2293625"/>
            <a:ext cx="566777" cy="56677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sp>
        <p:nvSpPr>
          <p:cNvPr id="17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2708754" y="2783244"/>
            <a:ext cx="1344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conviden?</a:t>
            </a:r>
          </a:p>
        </p:txBody>
      </p:sp>
      <p:pic>
        <p:nvPicPr>
          <p:cNvPr id="18" name="17 Imagen" descr="flecha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800000" flipH="1">
            <a:off x="2584361" y="3044848"/>
            <a:ext cx="667124" cy="667124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3350" y="3097723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21 Imagen" descr="flecha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0800000" flipH="1">
            <a:off x="762586" y="3711972"/>
            <a:ext cx="667124" cy="667124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6438" y="3711972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6728" y="4368935"/>
            <a:ext cx="559758" cy="792000"/>
          </a:xfrm>
          <a:prstGeom prst="rect">
            <a:avLst/>
          </a:prstGeom>
        </p:spPr>
      </p:pic>
      <p:pic>
        <p:nvPicPr>
          <p:cNvPr id="25" name="24 Imagen" descr="flecha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0800000" flipH="1">
            <a:off x="1365139" y="3748579"/>
            <a:ext cx="630516" cy="63051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50846" y="371197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2225046" y="3818396"/>
            <a:ext cx="12776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persona que m’agrada m’insisteix que em quedi?</a:t>
            </a:r>
          </a:p>
        </p:txBody>
      </p:sp>
      <p:pic>
        <p:nvPicPr>
          <p:cNvPr id="28" name="27 Imagen" descr="flecha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2633706" flipH="1">
            <a:off x="1254077" y="4501776"/>
            <a:ext cx="903924" cy="903924"/>
          </a:xfrm>
          <a:prstGeom prst="rect">
            <a:avLst/>
          </a:prstGeom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58438" y="4516800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29 Imagen" descr="flecha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6341726" flipH="1">
            <a:off x="3450658" y="4697026"/>
            <a:ext cx="630516" cy="63051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8068" y="4516800"/>
            <a:ext cx="25784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magen 7">
            <a:extLst>
              <a:ext uri="{FF2B5EF4-FFF2-40B4-BE49-F238E27FC236}">
                <a16:creationId xmlns:a16="http://schemas.microsoft.com/office/drawing/2014/main" id="{4ED0C03D-1E6A-D64D-97DE-293F93AB491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40510" y="3950052"/>
            <a:ext cx="559760" cy="792000"/>
          </a:xfrm>
          <a:prstGeom prst="rect">
            <a:avLst/>
          </a:prstGeom>
        </p:spPr>
      </p:pic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pic>
        <p:nvPicPr>
          <p:cNvPr id="36" name="35 Imagen" descr="AI_brain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50199" y="1499818"/>
            <a:ext cx="439507" cy="439507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E524015-E049-9A45-ABD6-824B318CDC85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78084" y="4036880"/>
            <a:ext cx="689788" cy="689788"/>
          </a:xfrm>
          <a:prstGeom prst="rect">
            <a:avLst/>
          </a:prstGeom>
        </p:spPr>
      </p:pic>
      <p:sp>
        <p:nvSpPr>
          <p:cNvPr id="37" name="36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" name="Imagen 8">
            <a:extLst>
              <a:ext uri="{FF2B5EF4-FFF2-40B4-BE49-F238E27FC236}">
                <a16:creationId xmlns:a16="http://schemas.microsoft.com/office/drawing/2014/main" id="{4F86B01A-AC7B-9245-B7E4-9638526259B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11224"/>
            <a:ext cx="1638300" cy="1231900"/>
          </a:xfrm>
          <a:prstGeom prst="rect">
            <a:avLst/>
          </a:prstGeom>
        </p:spPr>
      </p:pic>
      <p:pic>
        <p:nvPicPr>
          <p:cNvPr id="39" name="Imagen 10">
            <a:extLst>
              <a:ext uri="{FF2B5EF4-FFF2-40B4-BE49-F238E27FC236}">
                <a16:creationId xmlns:a16="http://schemas.microsoft.com/office/drawing/2014/main" id="{CE32C46F-F5CF-DA4F-A97A-CFA444F5F07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36" y="5387339"/>
            <a:ext cx="2047472" cy="1279670"/>
          </a:xfrm>
          <a:prstGeom prst="rect">
            <a:avLst/>
          </a:prstGeom>
        </p:spPr>
      </p:pic>
      <p:sp>
        <p:nvSpPr>
          <p:cNvPr id="40" name="Rectángulo 11">
            <a:extLst>
              <a:ext uri="{FF2B5EF4-FFF2-40B4-BE49-F238E27FC236}">
                <a16:creationId xmlns:a16="http://schemas.microsoft.com/office/drawing/2014/main" id="{53D74F0B-D591-9D4B-B00A-A157E69347AC}"/>
              </a:ext>
            </a:extLst>
          </p:cNvPr>
          <p:cNvSpPr/>
          <p:nvPr/>
        </p:nvSpPr>
        <p:spPr>
          <a:xfrm>
            <a:off x="4804562" y="5588660"/>
            <a:ext cx="4072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cran.r-project.org</a:t>
            </a:r>
            <a:r>
              <a:rPr lang="es-ES" dirty="0"/>
              <a:t>/web/</a:t>
            </a:r>
            <a:r>
              <a:rPr lang="es-ES" dirty="0" err="1"/>
              <a:t>packages</a:t>
            </a:r>
            <a:r>
              <a:rPr lang="es-ES" dirty="0"/>
              <a:t>/</a:t>
            </a:r>
          </a:p>
        </p:txBody>
      </p:sp>
      <p:sp>
        <p:nvSpPr>
          <p:cNvPr id="41" name="Rectángulo 12">
            <a:extLst>
              <a:ext uri="{FF2B5EF4-FFF2-40B4-BE49-F238E27FC236}">
                <a16:creationId xmlns:a16="http://schemas.microsoft.com/office/drawing/2014/main" id="{CBE0944F-8DA4-AF43-B48A-F7A27EC49C0F}"/>
              </a:ext>
            </a:extLst>
          </p:cNvPr>
          <p:cNvSpPr/>
          <p:nvPr/>
        </p:nvSpPr>
        <p:spPr>
          <a:xfrm>
            <a:off x="4804562" y="5928329"/>
            <a:ext cx="407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www.bioconductor.org</a:t>
            </a:r>
            <a:r>
              <a:rPr lang="es-ES" dirty="0"/>
              <a:t>/</a:t>
            </a:r>
            <a:r>
              <a:rPr lang="es-ES" dirty="0" err="1"/>
              <a:t>packages</a:t>
            </a:r>
            <a:r>
              <a:rPr lang="es-ES" dirty="0"/>
              <a:t>/</a:t>
            </a:r>
            <a:r>
              <a:rPr lang="es-ES" dirty="0" err="1"/>
              <a:t>release</a:t>
            </a:r>
            <a:r>
              <a:rPr lang="es-ES" dirty="0"/>
              <a:t>/</a:t>
            </a:r>
            <a:r>
              <a:rPr lang="es-ES" dirty="0" err="1"/>
              <a:t>bioc</a:t>
            </a:r>
            <a:r>
              <a:rPr lang="es-E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>
            <a:extLst>
              <a:ext uri="{FF2B5EF4-FFF2-40B4-BE49-F238E27FC236}">
                <a16:creationId xmlns:a16="http://schemas.microsoft.com/office/drawing/2014/main" id="{B9053C61-7A6B-E940-B17C-6C0AC1479A46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Bases de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B5BEB5-FB14-144F-8880-ED54C4480F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2061" y="731232"/>
            <a:ext cx="3030639" cy="57941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2DDCCF5-5AA1-334B-9296-555464C506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739211"/>
            <a:ext cx="5434676" cy="2952328"/>
          </a:xfrm>
          <a:prstGeom prst="rect">
            <a:avLst/>
          </a:prstGeom>
        </p:spPr>
      </p:pic>
      <p:sp>
        <p:nvSpPr>
          <p:cNvPr id="7" name="Marco 6">
            <a:extLst>
              <a:ext uri="{FF2B5EF4-FFF2-40B4-BE49-F238E27FC236}">
                <a16:creationId xmlns:a16="http://schemas.microsoft.com/office/drawing/2014/main" id="{A8B810F7-2609-8E48-9AEF-B0BC9F9CF701}"/>
              </a:ext>
            </a:extLst>
          </p:cNvPr>
          <p:cNvSpPr/>
          <p:nvPr/>
        </p:nvSpPr>
        <p:spPr>
          <a:xfrm>
            <a:off x="1907704" y="3456000"/>
            <a:ext cx="1224136" cy="188777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Marco 7">
            <a:extLst>
              <a:ext uri="{FF2B5EF4-FFF2-40B4-BE49-F238E27FC236}">
                <a16:creationId xmlns:a16="http://schemas.microsoft.com/office/drawing/2014/main" id="{F759F8A0-9C82-E34C-8BBA-977A6B05CCBA}"/>
              </a:ext>
            </a:extLst>
          </p:cNvPr>
          <p:cNvSpPr/>
          <p:nvPr/>
        </p:nvSpPr>
        <p:spPr>
          <a:xfrm>
            <a:off x="7884367" y="3140968"/>
            <a:ext cx="1118523" cy="11676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BB163E5-1535-2949-B202-6BC2FCDF93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00" y="3732650"/>
            <a:ext cx="957866" cy="750328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69C35B9-15DC-354F-A1D0-03B6C52B91E4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3131840" y="2215375"/>
            <a:ext cx="432048" cy="133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C4B7AD9-A027-9E4A-8CB1-C161EAFF3B27}"/>
              </a:ext>
            </a:extLst>
          </p:cNvPr>
          <p:cNvCxnSpPr>
            <a:cxnSpLocks/>
            <a:stCxn id="8" idx="1"/>
            <a:endCxn id="9" idx="0"/>
          </p:cNvCxnSpPr>
          <p:nvPr/>
        </p:nvCxnSpPr>
        <p:spPr>
          <a:xfrm flipH="1">
            <a:off x="3961633" y="3199353"/>
            <a:ext cx="3922734" cy="533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65D2352B-BDE7-134A-827C-9E484F08593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5220" y="3749924"/>
            <a:ext cx="4581983" cy="277542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CF66CBF-A014-554B-904E-9D4B5C80048F}"/>
              </a:ext>
            </a:extLst>
          </p:cNvPr>
          <p:cNvCxnSpPr>
            <a:cxnSpLocks/>
            <a:stCxn id="9" idx="2"/>
            <a:endCxn id="15" idx="1"/>
          </p:cNvCxnSpPr>
          <p:nvPr/>
        </p:nvCxnSpPr>
        <p:spPr>
          <a:xfrm>
            <a:off x="3961633" y="4482978"/>
            <a:ext cx="473587" cy="654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8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>
            <a:extLst>
              <a:ext uri="{FF2B5EF4-FFF2-40B4-BE49-F238E27FC236}">
                <a16:creationId xmlns:a16="http://schemas.microsoft.com/office/drawing/2014/main" id="{60C7BF49-15E4-AB4B-89C9-7C0B26A5DE50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Avaluació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Assignatura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F4FF451-0701-7043-9FD5-88CF65EFC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19305"/>
              </p:ext>
            </p:extLst>
          </p:nvPr>
        </p:nvGraphicFramePr>
        <p:xfrm>
          <a:off x="2491722" y="1378036"/>
          <a:ext cx="4064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206">
                  <a:extLst>
                    <a:ext uri="{9D8B030D-6E8A-4147-A177-3AD203B41FA5}">
                      <a16:colId xmlns:a16="http://schemas.microsoft.com/office/drawing/2014/main" val="2162514327"/>
                    </a:ext>
                  </a:extLst>
                </a:gridCol>
                <a:gridCol w="1615794">
                  <a:extLst>
                    <a:ext uri="{9D8B030D-6E8A-4147-A177-3AD203B41FA5}">
                      <a16:colId xmlns:a16="http://schemas.microsoft.com/office/drawing/2014/main" val="4052028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dirty="0" err="1"/>
                        <a:t>Activitat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21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Qüestionari</a:t>
                      </a:r>
                      <a:r>
                        <a:rPr lang="es-E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42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Qüestionari</a:t>
                      </a:r>
                      <a:r>
                        <a:rPr lang="es-E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178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Activitat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introductòria</a:t>
                      </a:r>
                      <a:r>
                        <a:rPr lang="es-ES" dirty="0"/>
                        <a:t>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82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Activitat</a:t>
                      </a:r>
                      <a:r>
                        <a:rPr lang="es-ES" dirty="0"/>
                        <a:t> Principal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680905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1564109F-0D43-6146-B398-D5B894D9A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30024"/>
              </p:ext>
            </p:extLst>
          </p:nvPr>
        </p:nvGraphicFramePr>
        <p:xfrm>
          <a:off x="482554" y="4565880"/>
          <a:ext cx="811236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76030">
                  <a:extLst>
                    <a:ext uri="{9D8B030D-6E8A-4147-A177-3AD203B41FA5}">
                      <a16:colId xmlns:a16="http://schemas.microsoft.com/office/drawing/2014/main" val="4084476903"/>
                    </a:ext>
                  </a:extLst>
                </a:gridCol>
                <a:gridCol w="676030">
                  <a:extLst>
                    <a:ext uri="{9D8B030D-6E8A-4147-A177-3AD203B41FA5}">
                      <a16:colId xmlns:a16="http://schemas.microsoft.com/office/drawing/2014/main" val="387581479"/>
                    </a:ext>
                  </a:extLst>
                </a:gridCol>
                <a:gridCol w="676030">
                  <a:extLst>
                    <a:ext uri="{9D8B030D-6E8A-4147-A177-3AD203B41FA5}">
                      <a16:colId xmlns:a16="http://schemas.microsoft.com/office/drawing/2014/main" val="3087048815"/>
                    </a:ext>
                  </a:extLst>
                </a:gridCol>
                <a:gridCol w="676030">
                  <a:extLst>
                    <a:ext uri="{9D8B030D-6E8A-4147-A177-3AD203B41FA5}">
                      <a16:colId xmlns:a16="http://schemas.microsoft.com/office/drawing/2014/main" val="2963638416"/>
                    </a:ext>
                  </a:extLst>
                </a:gridCol>
                <a:gridCol w="676030">
                  <a:extLst>
                    <a:ext uri="{9D8B030D-6E8A-4147-A177-3AD203B41FA5}">
                      <a16:colId xmlns:a16="http://schemas.microsoft.com/office/drawing/2014/main" val="1509201632"/>
                    </a:ext>
                  </a:extLst>
                </a:gridCol>
                <a:gridCol w="676030">
                  <a:extLst>
                    <a:ext uri="{9D8B030D-6E8A-4147-A177-3AD203B41FA5}">
                      <a16:colId xmlns:a16="http://schemas.microsoft.com/office/drawing/2014/main" val="4177796592"/>
                    </a:ext>
                  </a:extLst>
                </a:gridCol>
                <a:gridCol w="676030">
                  <a:extLst>
                    <a:ext uri="{9D8B030D-6E8A-4147-A177-3AD203B41FA5}">
                      <a16:colId xmlns:a16="http://schemas.microsoft.com/office/drawing/2014/main" val="2918802596"/>
                    </a:ext>
                  </a:extLst>
                </a:gridCol>
                <a:gridCol w="676030">
                  <a:extLst>
                    <a:ext uri="{9D8B030D-6E8A-4147-A177-3AD203B41FA5}">
                      <a16:colId xmlns:a16="http://schemas.microsoft.com/office/drawing/2014/main" val="2250113743"/>
                    </a:ext>
                  </a:extLst>
                </a:gridCol>
                <a:gridCol w="676030">
                  <a:extLst>
                    <a:ext uri="{9D8B030D-6E8A-4147-A177-3AD203B41FA5}">
                      <a16:colId xmlns:a16="http://schemas.microsoft.com/office/drawing/2014/main" val="2948409881"/>
                    </a:ext>
                  </a:extLst>
                </a:gridCol>
                <a:gridCol w="676030">
                  <a:extLst>
                    <a:ext uri="{9D8B030D-6E8A-4147-A177-3AD203B41FA5}">
                      <a16:colId xmlns:a16="http://schemas.microsoft.com/office/drawing/2014/main" val="3029451481"/>
                    </a:ext>
                  </a:extLst>
                </a:gridCol>
                <a:gridCol w="676030">
                  <a:extLst>
                    <a:ext uri="{9D8B030D-6E8A-4147-A177-3AD203B41FA5}">
                      <a16:colId xmlns:a16="http://schemas.microsoft.com/office/drawing/2014/main" val="3129764967"/>
                    </a:ext>
                  </a:extLst>
                </a:gridCol>
                <a:gridCol w="676030">
                  <a:extLst>
                    <a:ext uri="{9D8B030D-6E8A-4147-A177-3AD203B41FA5}">
                      <a16:colId xmlns:a16="http://schemas.microsoft.com/office/drawing/2014/main" val="4172255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3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105515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1E26BD51-474F-DE46-88D1-A714138300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10" y="3878963"/>
            <a:ext cx="647725" cy="5692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550F99-9290-514F-8477-0EEF5FED00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" y="4175920"/>
            <a:ext cx="351115" cy="35111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1944E2EF-BDB4-E74A-B9B2-A86B34FCC56C}"/>
              </a:ext>
            </a:extLst>
          </p:cNvPr>
          <p:cNvSpPr/>
          <p:nvPr/>
        </p:nvSpPr>
        <p:spPr>
          <a:xfrm>
            <a:off x="1184415" y="3895589"/>
            <a:ext cx="648072" cy="64807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Q1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D84777B-7F2E-8847-B1E5-ED7D0F823475}"/>
              </a:ext>
            </a:extLst>
          </p:cNvPr>
          <p:cNvSpPr/>
          <p:nvPr/>
        </p:nvSpPr>
        <p:spPr>
          <a:xfrm>
            <a:off x="2537538" y="3895589"/>
            <a:ext cx="648072" cy="64807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Q2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667A21F-26A6-6A4F-AD87-E1EA4A78C2DA}"/>
              </a:ext>
            </a:extLst>
          </p:cNvPr>
          <p:cNvSpPr/>
          <p:nvPr/>
        </p:nvSpPr>
        <p:spPr>
          <a:xfrm>
            <a:off x="3851920" y="3902613"/>
            <a:ext cx="648072" cy="64807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AI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E589687-9F0B-7646-AE27-3FB986207760}"/>
              </a:ext>
            </a:extLst>
          </p:cNvPr>
          <p:cNvSpPr/>
          <p:nvPr/>
        </p:nvSpPr>
        <p:spPr>
          <a:xfrm>
            <a:off x="5235710" y="3878963"/>
            <a:ext cx="648072" cy="64807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</a:t>
            </a:r>
          </a:p>
        </p:txBody>
      </p:sp>
    </p:spTree>
    <p:extLst>
      <p:ext uri="{BB962C8B-B14F-4D97-AF65-F5344CB8AC3E}">
        <p14:creationId xmlns:p14="http://schemas.microsoft.com/office/powerpoint/2010/main" val="69342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>
            <a:extLst>
              <a:ext uri="{FF2B5EF4-FFF2-40B4-BE49-F238E27FC236}">
                <a16:creationId xmlns:a16="http://schemas.microsoft.com/office/drawing/2014/main" id="{2507C2CF-96E2-0744-B465-81F2F67A712F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è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l’epigenètica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Que determina que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gens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s’expressin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D1BD5B-EE36-3E4F-BBD5-B467670095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26229"/>
            <a:ext cx="4427984" cy="33194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47D9783-978A-D648-A3EF-E47F6B5FD8BD}"/>
              </a:ext>
            </a:extLst>
          </p:cNvPr>
          <p:cNvSpPr txBox="1"/>
          <p:nvPr/>
        </p:nvSpPr>
        <p:spPr>
          <a:xfrm>
            <a:off x="1732132" y="726229"/>
            <a:ext cx="2047780" cy="441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1CE9AE2-9E3E-BD47-8E2F-F3542E62D3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2" y="4445821"/>
            <a:ext cx="4572000" cy="19177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CBB521B-0A8D-AD46-9127-231517CDDB9B}"/>
              </a:ext>
            </a:extLst>
          </p:cNvPr>
          <p:cNvSpPr txBox="1"/>
          <p:nvPr/>
        </p:nvSpPr>
        <p:spPr>
          <a:xfrm>
            <a:off x="323528" y="6001598"/>
            <a:ext cx="4968552" cy="441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5731236-D4CD-5640-A458-9E08FCF3B37F}"/>
              </a:ext>
            </a:extLst>
          </p:cNvPr>
          <p:cNvSpPr txBox="1"/>
          <p:nvPr/>
        </p:nvSpPr>
        <p:spPr>
          <a:xfrm>
            <a:off x="8316" y="4445821"/>
            <a:ext cx="2047780" cy="441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FB9AC4A-6035-7B49-A9F8-85DB4FECD0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32" y="1514674"/>
            <a:ext cx="3522168" cy="174259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BCFEF2B-1741-1E4A-A7CC-022F7F8BEC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32" y="4571757"/>
            <a:ext cx="3343682" cy="166582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5FDF778-869D-0346-A60B-6FBFD4F938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16" y="3419211"/>
            <a:ext cx="2032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8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>
            <a:extLst>
              <a:ext uri="{FF2B5EF4-FFF2-40B4-BE49-F238E27FC236}">
                <a16:creationId xmlns:a16="http://schemas.microsoft.com/office/drawing/2014/main" id="{76BBBE95-285F-E048-A33A-6D0F97471A1E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Vale, i la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pinta aquí?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4B46560-C241-C44E-A5B7-F709510DD9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5107384" cy="530382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B285A49-46EF-D245-AEC2-3B1D724B087B}"/>
              </a:ext>
            </a:extLst>
          </p:cNvPr>
          <p:cNvSpPr txBox="1"/>
          <p:nvPr/>
        </p:nvSpPr>
        <p:spPr>
          <a:xfrm>
            <a:off x="1997346" y="6309320"/>
            <a:ext cx="2070598" cy="4119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827BFF-6636-BE4D-AE60-1381EB59B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196752"/>
            <a:ext cx="2320074" cy="232007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88A9449-AB36-114E-93A4-8F41C504C2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7" y="3987348"/>
            <a:ext cx="2964218" cy="232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3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9" name="8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sp>
        <p:nvSpPr>
          <p:cNvPr id="12" name="11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pic>
        <p:nvPicPr>
          <p:cNvPr id="43" name="42 Imagen" descr="flech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sp>
        <p:nvSpPr>
          <p:cNvPr id="14" name="13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flech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 flipH="1">
            <a:off x="1087055" y="2157492"/>
            <a:ext cx="1334080" cy="13340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6038" y="2349142"/>
            <a:ext cx="2896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099418" y="1152041"/>
            <a:ext cx="266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prenc una altra birra??</a:t>
            </a:r>
          </a:p>
        </p:txBody>
      </p:sp>
      <p:pic>
        <p:nvPicPr>
          <p:cNvPr id="11" name="10 Imagen" descr="questi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438" y="1152041"/>
            <a:ext cx="529710" cy="347777"/>
          </a:xfrm>
          <a:prstGeom prst="rect">
            <a:avLst/>
          </a:prstGeom>
        </p:spPr>
      </p:pic>
      <p:sp>
        <p:nvSpPr>
          <p:cNvPr id="13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1522274" y="1960880"/>
            <a:ext cx="1736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 prou diners?</a:t>
            </a:r>
          </a:p>
        </p:txBody>
      </p:sp>
      <p:sp>
        <p:nvSpPr>
          <p:cNvPr id="16" name="5 Rectángulo">
            <a:extLst>
              <a:ext uri="{FF2B5EF4-FFF2-40B4-BE49-F238E27FC236}">
                <a16:creationId xmlns:a16="http://schemas.microsoft.com/office/drawing/2014/main" id="{EB108C1C-777A-B74E-BC69-E10E9603BB8A}"/>
              </a:ext>
            </a:extLst>
          </p:cNvPr>
          <p:cNvSpPr/>
          <p:nvPr/>
        </p:nvSpPr>
        <p:spPr>
          <a:xfrm>
            <a:off x="375488" y="3342640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Tinc pressa per marxar?</a:t>
            </a:r>
          </a:p>
        </p:txBody>
      </p:sp>
      <p:pic>
        <p:nvPicPr>
          <p:cNvPr id="35" name="34 Imagen" descr="human brai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9173" y="1521373"/>
            <a:ext cx="762510" cy="514570"/>
          </a:xfrm>
          <a:prstGeom prst="rect">
            <a:avLst/>
          </a:prstGeom>
        </p:spPr>
      </p:pic>
      <p:sp>
        <p:nvSpPr>
          <p:cNvPr id="14" name="13 CuadroTexto">
            <a:extLst>
              <a:ext uri="{FF2B5EF4-FFF2-40B4-BE49-F238E27FC236}">
                <a16:creationId xmlns:a16="http://schemas.microsoft.com/office/drawing/2014/main" id="{D4F3BC91-EFF7-9F40-A3C9-38A808A11DCD}"/>
              </a:ext>
            </a:extLst>
          </p:cNvPr>
          <p:cNvSpPr txBox="1"/>
          <p:nvPr/>
        </p:nvSpPr>
        <p:spPr>
          <a:xfrm>
            <a:off x="467544" y="326119"/>
            <a:ext cx="811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Bioinform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àtica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Algorismes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scripts,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3791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4342</Words>
  <Application>Microsoft Office PowerPoint</Application>
  <PresentationFormat>Presentación en pantalla (4:3)</PresentationFormat>
  <Paragraphs>261</Paragraphs>
  <Slides>22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uci</dc:creator>
  <cp:lastModifiedBy>Josep Gomez Alvarez</cp:lastModifiedBy>
  <cp:revision>88</cp:revision>
  <dcterms:created xsi:type="dcterms:W3CDTF">2017-03-17T10:34:59Z</dcterms:created>
  <dcterms:modified xsi:type="dcterms:W3CDTF">2024-02-16T09:12:58Z</dcterms:modified>
</cp:coreProperties>
</file>